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2" d="100"/>
          <a:sy n="132" d="100"/>
        </p:scale>
        <p:origin x="132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20124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A1A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4114800"/>
            <a:ext cx="9144000" cy="73152"/>
          </a:xfrm>
          <a:prstGeom prst="rect">
            <a:avLst/>
          </a:prstGeom>
          <a:solidFill>
            <a:srgbClr val="1E9E8C"/>
          </a:solidFill>
          <a:ln w="12700">
            <a:solidFill>
              <a:srgbClr val="1E9E8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48640" y="914400"/>
            <a:ext cx="804672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6400" b="1" dirty="0">
                <a:solidFill>
                  <a:srgbClr val="1E9E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Smart Kitchen</a:t>
            </a:r>
            <a:endParaRPr lang="en-US" sz="6400" dirty="0"/>
          </a:p>
        </p:txBody>
      </p:sp>
      <p:sp>
        <p:nvSpPr>
          <p:cNvPr id="4" name="Text 2"/>
          <p:cNvSpPr/>
          <p:nvPr/>
        </p:nvSpPr>
        <p:spPr>
          <a:xfrm>
            <a:off x="548640" y="2103120"/>
            <a:ext cx="804672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AI-Powered Meal Planning</a:t>
            </a:r>
            <a:endParaRPr lang="en-US" sz="3000" dirty="0"/>
          </a:p>
          <a:p>
            <a:pPr marL="0" indent="0">
              <a:buNone/>
            </a:pPr>
            <a:r>
              <a:rPr lang="en-US" sz="3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Seniors &amp; Families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548640" y="4303486"/>
            <a:ext cx="8046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1E9E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SMG Food For Thought Luncheon •  May 28, 2026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548640" y="4709160"/>
            <a:ext cx="8046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smart-kitchen-opal.vercel.app</a:t>
            </a:r>
            <a:endParaRPr lang="en-US" sz="1700" dirty="0"/>
          </a:p>
        </p:txBody>
      </p:sp>
      <p:sp>
        <p:nvSpPr>
          <p:cNvPr id="7" name="Shape 5"/>
          <p:cNvSpPr/>
          <p:nvPr/>
        </p:nvSpPr>
        <p:spPr>
          <a:xfrm>
            <a:off x="7315200" y="274320"/>
            <a:ext cx="2286000" cy="2286000"/>
          </a:xfrm>
          <a:prstGeom prst="ellipse">
            <a:avLst/>
          </a:prstGeom>
          <a:solidFill>
            <a:srgbClr val="1E9E8C">
              <a:alpha val="15000"/>
            </a:srgbClr>
          </a:solidFill>
          <a:ln w="12700">
            <a:solidFill>
              <a:srgbClr val="1E9E8C">
                <a:alpha val="1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8046720" y="1097280"/>
            <a:ext cx="1097280" cy="1097280"/>
          </a:xfrm>
          <a:prstGeom prst="ellipse">
            <a:avLst/>
          </a:prstGeom>
          <a:solidFill>
            <a:srgbClr val="1E9E8C">
              <a:alpha val="30000"/>
            </a:srgbClr>
          </a:solidFill>
          <a:ln w="12700">
            <a:solidFill>
              <a:srgbClr val="1E9E8C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8F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1E9E8C"/>
          </a:solidFill>
          <a:ln w="12700">
            <a:solidFill>
              <a:srgbClr val="1E9E8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20040" y="274320"/>
            <a:ext cx="8412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800" b="1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Get Started in 3 Steps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320040" y="1005840"/>
            <a:ext cx="8412480" cy="36576"/>
          </a:xfrm>
          <a:prstGeom prst="rect">
            <a:avLst/>
          </a:prstGeom>
          <a:solidFill>
            <a:srgbClr val="1E9E8C"/>
          </a:solidFill>
          <a:ln w="12700">
            <a:solidFill>
              <a:srgbClr val="1E9E8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320040" y="1508760"/>
            <a:ext cx="640080" cy="640080"/>
          </a:xfrm>
          <a:prstGeom prst="ellipse">
            <a:avLst/>
          </a:prstGeom>
          <a:solidFill>
            <a:srgbClr val="1E9E8C"/>
          </a:solidFill>
          <a:ln w="12700">
            <a:solidFill>
              <a:srgbClr val="1E9E8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320040" y="1536192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1097280" y="1371600"/>
            <a:ext cx="75895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 Your Browser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1097280" y="1810512"/>
            <a:ext cx="7589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download needed. Works on iPhone, Android, or any computer.</a:t>
            </a:r>
            <a:endParaRPr lang="en-US" sz="1900" dirty="0"/>
          </a:p>
        </p:txBody>
      </p:sp>
      <p:sp>
        <p:nvSpPr>
          <p:cNvPr id="9" name="Shape 7"/>
          <p:cNvSpPr/>
          <p:nvPr/>
        </p:nvSpPr>
        <p:spPr>
          <a:xfrm>
            <a:off x="320040" y="2697480"/>
            <a:ext cx="640080" cy="640080"/>
          </a:xfrm>
          <a:prstGeom prst="ellipse">
            <a:avLst/>
          </a:prstGeom>
          <a:solidFill>
            <a:srgbClr val="1E9E8C"/>
          </a:solidFill>
          <a:ln w="12700">
            <a:solidFill>
              <a:srgbClr val="1E9E8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320040" y="2724912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2600" dirty="0"/>
          </a:p>
        </p:txBody>
      </p:sp>
      <p:sp>
        <p:nvSpPr>
          <p:cNvPr id="11" name="Text 9"/>
          <p:cNvSpPr/>
          <p:nvPr/>
        </p:nvSpPr>
        <p:spPr>
          <a:xfrm>
            <a:off x="1097280" y="2560320"/>
            <a:ext cx="75895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 to the Website</a:t>
            </a:r>
            <a:endParaRPr lang="en-US" sz="2400" dirty="0"/>
          </a:p>
        </p:txBody>
      </p:sp>
      <p:sp>
        <p:nvSpPr>
          <p:cNvPr id="12" name="Text 10"/>
          <p:cNvSpPr/>
          <p:nvPr/>
        </p:nvSpPr>
        <p:spPr>
          <a:xfrm>
            <a:off x="1097280" y="2999232"/>
            <a:ext cx="7589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smart-kitchen-opal.vercel.app</a:t>
            </a:r>
            <a:endParaRPr lang="en-US" sz="1900" dirty="0"/>
          </a:p>
        </p:txBody>
      </p:sp>
      <p:sp>
        <p:nvSpPr>
          <p:cNvPr id="13" name="Shape 11"/>
          <p:cNvSpPr/>
          <p:nvPr/>
        </p:nvSpPr>
        <p:spPr>
          <a:xfrm>
            <a:off x="320040" y="3886200"/>
            <a:ext cx="640080" cy="640080"/>
          </a:xfrm>
          <a:prstGeom prst="ellipse">
            <a:avLst/>
          </a:prstGeom>
          <a:solidFill>
            <a:srgbClr val="1E9E8C"/>
          </a:solidFill>
          <a:ln w="12700">
            <a:solidFill>
              <a:srgbClr val="1E9E8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320040" y="3913632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2600" dirty="0"/>
          </a:p>
        </p:txBody>
      </p:sp>
      <p:sp>
        <p:nvSpPr>
          <p:cNvPr id="15" name="Text 13"/>
          <p:cNvSpPr/>
          <p:nvPr/>
        </p:nvSpPr>
        <p:spPr>
          <a:xfrm>
            <a:off x="1097280" y="3749040"/>
            <a:ext cx="75895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Run the Setup Wizard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1097280" y="4187952"/>
            <a:ext cx="7589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 minutes. Enter your household, dietary needs, and starting inventory.</a:t>
            </a:r>
            <a:endParaRPr lang="en-US" sz="1900" dirty="0"/>
          </a:p>
        </p:txBody>
      </p:sp>
      <p:sp>
        <p:nvSpPr>
          <p:cNvPr id="17" name="Shape 15"/>
          <p:cNvSpPr/>
          <p:nvPr/>
        </p:nvSpPr>
        <p:spPr>
          <a:xfrm>
            <a:off x="320040" y="4617720"/>
            <a:ext cx="8412480" cy="411480"/>
          </a:xfrm>
          <a:prstGeom prst="rect">
            <a:avLst/>
          </a:prstGeom>
          <a:solidFill>
            <a:srgbClr val="E8F7F5"/>
          </a:solidFill>
          <a:ln w="25400">
            <a:solidFill>
              <a:srgbClr val="1E9E8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457200" y="4681728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Add to your home screen for one-tap access — it works just like an app.</a:t>
            </a:r>
            <a:endParaRPr lang="en-US" sz="17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A1A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4507" y="4609253"/>
            <a:ext cx="9144000" cy="73152"/>
          </a:xfrm>
          <a:prstGeom prst="rect">
            <a:avLst/>
          </a:prstGeom>
          <a:solidFill>
            <a:srgbClr val="1E9E8C"/>
          </a:solidFill>
          <a:ln w="12700">
            <a:solidFill>
              <a:srgbClr val="1E9E8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6858000" y="182880"/>
            <a:ext cx="2743200" cy="2743200"/>
          </a:xfrm>
          <a:prstGeom prst="ellipse">
            <a:avLst/>
          </a:prstGeom>
          <a:solidFill>
            <a:srgbClr val="1E9E8C">
              <a:alpha val="12000"/>
            </a:srgbClr>
          </a:solidFill>
          <a:ln w="12700">
            <a:solidFill>
              <a:srgbClr val="1E9E8C">
                <a:alpha val="12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48640" y="731520"/>
            <a:ext cx="73152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5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Try It Free Today</a:t>
            </a:r>
            <a:endParaRPr lang="en-US" sz="5200" dirty="0"/>
          </a:p>
        </p:txBody>
      </p:sp>
      <p:sp>
        <p:nvSpPr>
          <p:cNvPr id="5" name="Text 3"/>
          <p:cNvSpPr/>
          <p:nvPr/>
        </p:nvSpPr>
        <p:spPr>
          <a:xfrm>
            <a:off x="548640" y="1645920"/>
            <a:ext cx="7315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dirty="0">
                <a:solidFill>
                  <a:srgbClr val="1E9E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30 days. No credit card. Full access.</a:t>
            </a:r>
            <a:endParaRPr lang="en-US" sz="2600" dirty="0"/>
          </a:p>
        </p:txBody>
      </p:sp>
      <p:sp>
        <p:nvSpPr>
          <p:cNvPr id="6" name="Shape 4"/>
          <p:cNvSpPr/>
          <p:nvPr/>
        </p:nvSpPr>
        <p:spPr>
          <a:xfrm>
            <a:off x="548640" y="2331720"/>
            <a:ext cx="7772400" cy="1371600"/>
          </a:xfrm>
          <a:prstGeom prst="roundRect">
            <a:avLst/>
          </a:prstGeom>
          <a:solidFill>
            <a:srgbClr val="0D2E2A"/>
          </a:solidFill>
          <a:ln w="25400">
            <a:solidFill>
              <a:srgbClr val="1E9E8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31520" y="2468880"/>
            <a:ext cx="7406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1E9E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smart-kitchen-opal.vercel.app</a:t>
            </a:r>
            <a:endParaRPr lang="en-US" sz="3000" dirty="0"/>
          </a:p>
        </p:txBody>
      </p:sp>
      <p:sp>
        <p:nvSpPr>
          <p:cNvPr id="8" name="Text 6"/>
          <p:cNvSpPr/>
          <p:nvPr/>
        </p:nvSpPr>
        <p:spPr>
          <a:xfrm>
            <a:off x="731520" y="3017520"/>
            <a:ext cx="7406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 in any browser on your phone right now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548640" y="3886200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Questions? Ask me anything.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548640" y="4224528"/>
            <a:ext cx="7772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Rick Rinehart  •  Creator, Smart Kitchen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506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360045"/>
            <a:ext cx="8428482" cy="442341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733F2DE-46C0-2319-9AFF-E9CCD15F6F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2850" y="482600"/>
            <a:ext cx="4178299" cy="4178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3586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8F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1E9E8C"/>
          </a:solidFill>
          <a:ln w="12700">
            <a:solidFill>
              <a:srgbClr val="1E9E8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20040" y="228600"/>
            <a:ext cx="84124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This App Started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320040" y="914400"/>
            <a:ext cx="8412480" cy="36576"/>
          </a:xfrm>
          <a:prstGeom prst="rect">
            <a:avLst/>
          </a:prstGeom>
          <a:solidFill>
            <a:srgbClr val="1E9E8C"/>
          </a:solidFill>
          <a:ln w="12700">
            <a:solidFill>
              <a:srgbClr val="1E9E8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365760" y="1051560"/>
            <a:ext cx="502920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6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app started with a question I dreaded hearing.</a:t>
            </a: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sz="16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wife Sue has been dealing with some things for a while. The hard days, the good days, and everything in between. Taking over the cooking wasn’t really a decision — it’s just what you do.</a:t>
            </a: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sz="16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Working from home sounds like it should make this easier. But the laptop closes and you’re already standing in the kitchen. I run a business. I manage people. I’m solving problems all day. And then five o’clock rolls around.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577840" y="1097280"/>
            <a:ext cx="3291840" cy="1371600"/>
          </a:xfrm>
          <a:prstGeom prst="roundRect">
            <a:avLst/>
          </a:prstGeom>
          <a:solidFill>
            <a:srgbClr val="E8F7F5"/>
          </a:solidFill>
          <a:ln w="25400">
            <a:solidFill>
              <a:srgbClr val="1E9E8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5669280" y="1188720"/>
            <a:ext cx="310896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i="1" dirty="0">
                <a:solidFill>
                  <a:srgbClr val="1E9E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“Sue would ask</a:t>
            </a:r>
            <a:endParaRPr lang="en-US" sz="1700" dirty="0"/>
          </a:p>
          <a:p>
            <a:pPr marL="0" indent="0" algn="ctr">
              <a:buNone/>
            </a:pPr>
            <a:r>
              <a:rPr lang="en-US" sz="1700" b="1" i="1" dirty="0">
                <a:solidFill>
                  <a:srgbClr val="1E9E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‘What’s for dinner?’</a:t>
            </a:r>
            <a:endParaRPr lang="en-US" sz="1700" dirty="0"/>
          </a:p>
          <a:p>
            <a:pPr marL="0" indent="0" algn="ctr">
              <a:buNone/>
            </a:pPr>
            <a:r>
              <a:rPr lang="en-US" sz="1700" b="1" i="1" dirty="0">
                <a:solidFill>
                  <a:srgbClr val="1E9E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I would get irritated.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5577840" y="2606040"/>
            <a:ext cx="329184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5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at Sue — never at Sue. Just at the question itself. One more decision at the end of a day that already had too many.</a:t>
            </a:r>
            <a:endParaRPr lang="en-US" sz="1500" dirty="0"/>
          </a:p>
          <a:p>
            <a:pPr marL="0" indent="0">
              <a:buNone/>
            </a:pPr>
            <a:endParaRPr lang="en-US" sz="1500" dirty="0"/>
          </a:p>
          <a:p>
            <a:pPr marL="0" indent="0">
              <a:buNone/>
            </a:pPr>
            <a:r>
              <a:rPr lang="en-US" sz="15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I asked: what if I just handed this one off?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320040" y="4572000"/>
            <a:ext cx="8412480" cy="411480"/>
          </a:xfrm>
          <a:prstGeom prst="rect">
            <a:avLst/>
          </a:prstGeom>
          <a:solidFill>
            <a:srgbClr val="E8F7F5"/>
          </a:solidFill>
          <a:ln w="12700">
            <a:solidFill>
              <a:srgbClr val="1E9E8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457200" y="4636008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E9E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question became Smart Kitchen.</a:t>
            </a:r>
            <a:endParaRPr lang="en-US" sz="1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A1A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1E9E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Smart Kitchen Does</a:t>
            </a:r>
            <a:endParaRPr lang="en-US" sz="3600" dirty="0"/>
          </a:p>
        </p:txBody>
      </p:sp>
      <p:sp>
        <p:nvSpPr>
          <p:cNvPr id="3" name="Shape 1"/>
          <p:cNvSpPr/>
          <p:nvPr/>
        </p:nvSpPr>
        <p:spPr>
          <a:xfrm>
            <a:off x="457200" y="1005840"/>
            <a:ext cx="8229600" cy="36576"/>
          </a:xfrm>
          <a:prstGeom prst="rect">
            <a:avLst/>
          </a:prstGeom>
          <a:solidFill>
            <a:srgbClr val="1E9E8C"/>
          </a:solidFill>
          <a:ln w="12700">
            <a:solidFill>
              <a:srgbClr val="1E9E8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457200" y="114300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Five things. One place. Zero downloads.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274320" y="1645920"/>
            <a:ext cx="1600200" cy="2560320"/>
          </a:xfrm>
          <a:prstGeom prst="roundRect">
            <a:avLst/>
          </a:prstGeom>
          <a:solidFill>
            <a:srgbClr val="0D7A6E"/>
          </a:solidFill>
          <a:ln w="12700">
            <a:solidFill>
              <a:srgbClr val="1E9E8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274320" y="1783080"/>
            <a:ext cx="1600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dirty="0">
                <a:solidFill>
                  <a:srgbClr val="000000"/>
                </a:solidFill>
              </a:rPr>
              <a:t>🍽️</a:t>
            </a:r>
            <a:endParaRPr lang="en-US" sz="3200" dirty="0"/>
          </a:p>
        </p:txBody>
      </p:sp>
      <p:sp>
        <p:nvSpPr>
          <p:cNvPr id="7" name="Text 5"/>
          <p:cNvSpPr/>
          <p:nvPr/>
        </p:nvSpPr>
        <p:spPr>
          <a:xfrm>
            <a:off x="274320" y="2377440"/>
            <a:ext cx="1600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 Dinners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274320" y="2880360"/>
            <a:ext cx="160020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400" dirty="0">
                <a:solidFill>
                  <a:srgbClr val="E8F7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7-day meal plan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dirty="0">
                <a:solidFill>
                  <a:srgbClr val="E8F7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15 seconds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2029968" y="1645920"/>
            <a:ext cx="1600200" cy="2560320"/>
          </a:xfrm>
          <a:prstGeom prst="roundRect">
            <a:avLst/>
          </a:prstGeom>
          <a:solidFill>
            <a:srgbClr val="0D7A6E"/>
          </a:solidFill>
          <a:ln w="12700">
            <a:solidFill>
              <a:srgbClr val="1E9E8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2029968" y="1783080"/>
            <a:ext cx="1600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dirty="0">
                <a:solidFill>
                  <a:srgbClr val="000000"/>
                </a:solidFill>
              </a:rPr>
              <a:t>📷</a:t>
            </a:r>
            <a:endParaRPr lang="en-US" sz="3200" dirty="0"/>
          </a:p>
        </p:txBody>
      </p:sp>
      <p:sp>
        <p:nvSpPr>
          <p:cNvPr id="11" name="Text 9"/>
          <p:cNvSpPr/>
          <p:nvPr/>
        </p:nvSpPr>
        <p:spPr>
          <a:xfrm>
            <a:off x="2029968" y="2377440"/>
            <a:ext cx="1600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Scan Groceries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2029968" y="2880360"/>
            <a:ext cx="160020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400" dirty="0">
                <a:solidFill>
                  <a:srgbClr val="E8F7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Point camera at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dirty="0">
                <a:solidFill>
                  <a:srgbClr val="E8F7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receipt or shelf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3785616" y="1645920"/>
            <a:ext cx="1600200" cy="2560320"/>
          </a:xfrm>
          <a:prstGeom prst="roundRect">
            <a:avLst/>
          </a:prstGeom>
          <a:solidFill>
            <a:srgbClr val="0D7A6E"/>
          </a:solidFill>
          <a:ln w="12700">
            <a:solidFill>
              <a:srgbClr val="1E9E8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3785616" y="1783080"/>
            <a:ext cx="1600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dirty="0">
                <a:solidFill>
                  <a:srgbClr val="000000"/>
                </a:solidFill>
              </a:rPr>
              <a:t>🛒</a:t>
            </a:r>
            <a:endParaRPr lang="en-US" sz="3200" dirty="0"/>
          </a:p>
        </p:txBody>
      </p:sp>
      <p:sp>
        <p:nvSpPr>
          <p:cNvPr id="15" name="Text 13"/>
          <p:cNvSpPr/>
          <p:nvPr/>
        </p:nvSpPr>
        <p:spPr>
          <a:xfrm>
            <a:off x="3785616" y="2377440"/>
            <a:ext cx="1600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 the List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3785616" y="2880360"/>
            <a:ext cx="160020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400" dirty="0">
                <a:solidFill>
                  <a:srgbClr val="E8F7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Auto-generated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dirty="0">
                <a:solidFill>
                  <a:srgbClr val="E8F7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shopping list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5541264" y="1645920"/>
            <a:ext cx="1600200" cy="2560320"/>
          </a:xfrm>
          <a:prstGeom prst="roundRect">
            <a:avLst/>
          </a:prstGeom>
          <a:solidFill>
            <a:srgbClr val="0D7A6E"/>
          </a:solidFill>
          <a:ln w="12700">
            <a:solidFill>
              <a:srgbClr val="1E9E8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5541264" y="1783080"/>
            <a:ext cx="1600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dirty="0">
                <a:solidFill>
                  <a:srgbClr val="000000"/>
                </a:solidFill>
              </a:rPr>
              <a:t>📧</a:t>
            </a:r>
            <a:endParaRPr lang="en-US" sz="3200" dirty="0"/>
          </a:p>
        </p:txBody>
      </p:sp>
      <p:sp>
        <p:nvSpPr>
          <p:cNvPr id="19" name="Text 17"/>
          <p:cNvSpPr/>
          <p:nvPr/>
        </p:nvSpPr>
        <p:spPr>
          <a:xfrm>
            <a:off x="5541264" y="2377440"/>
            <a:ext cx="1600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Share the List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5541264" y="2880360"/>
            <a:ext cx="160020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400" dirty="0">
                <a:solidFill>
                  <a:srgbClr val="E8F7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Email it to your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dirty="0">
                <a:solidFill>
                  <a:srgbClr val="E8F7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shopping partner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7296912" y="1645920"/>
            <a:ext cx="1600200" cy="2560320"/>
          </a:xfrm>
          <a:prstGeom prst="roundRect">
            <a:avLst/>
          </a:prstGeom>
          <a:solidFill>
            <a:srgbClr val="0D7A6E"/>
          </a:solidFill>
          <a:ln w="12700">
            <a:solidFill>
              <a:srgbClr val="1E9E8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7296912" y="1783080"/>
            <a:ext cx="1600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dirty="0">
                <a:solidFill>
                  <a:srgbClr val="000000"/>
                </a:solidFill>
              </a:rPr>
              <a:t>⚕️</a:t>
            </a:r>
            <a:endParaRPr lang="en-US" sz="3200" dirty="0"/>
          </a:p>
        </p:txBody>
      </p:sp>
      <p:sp>
        <p:nvSpPr>
          <p:cNvPr id="23" name="Text 21"/>
          <p:cNvSpPr/>
          <p:nvPr/>
        </p:nvSpPr>
        <p:spPr>
          <a:xfrm>
            <a:off x="7296912" y="2377440"/>
            <a:ext cx="1600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Medical Diets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7296912" y="2880360"/>
            <a:ext cx="160020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400" dirty="0">
                <a:solidFill>
                  <a:srgbClr val="E8F7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Diabetic, cardiac,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dirty="0">
                <a:solidFill>
                  <a:srgbClr val="E8F7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renal — enforced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457200" y="443484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1E9E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app to download. Opens in any phone browser.</a:t>
            </a:r>
            <a:endParaRPr lang="en-US" sz="1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8F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20040" y="274320"/>
            <a:ext cx="8412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800" b="1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Built for Seniors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320040" y="1005840"/>
            <a:ext cx="8412480" cy="36576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365760" y="1188720"/>
            <a:ext cx="4114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Senior Mode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365760" y="1737360"/>
            <a:ext cx="411480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20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Larger text — easy to read</a:t>
            </a:r>
            <a:endParaRPr lang="en-US" sz="2000" dirty="0"/>
          </a:p>
          <a:p>
            <a:pPr marL="342900" indent="-342900">
              <a:buSzPct val="100000"/>
              <a:buChar char="•"/>
            </a:pPr>
            <a:r>
              <a:rPr lang="en-US" sz="20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Bigger buttons — easy to tap</a:t>
            </a:r>
            <a:endParaRPr lang="en-US" sz="2000" dirty="0"/>
          </a:p>
          <a:p>
            <a:pPr marL="342900" indent="-342900">
              <a:buSzPct val="100000"/>
              <a:buChar char="•"/>
            </a:pPr>
            <a:r>
              <a:rPr lang="en-US" sz="20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Simplified navigation</a:t>
            </a:r>
            <a:endParaRPr lang="en-US" sz="2000" dirty="0"/>
          </a:p>
          <a:p>
            <a:pPr marL="342900" indent="-342900">
              <a:buSzPct val="100000"/>
              <a:buChar char="•"/>
            </a:pPr>
            <a:r>
              <a:rPr lang="en-US" sz="20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High-contrast interface</a:t>
            </a:r>
            <a:endParaRPr lang="en-US" sz="2000" dirty="0"/>
          </a:p>
          <a:p>
            <a:pPr marL="342900" indent="-342900">
              <a:buSzPct val="100000"/>
              <a:buChar char="•"/>
            </a:pPr>
            <a:r>
              <a:rPr lang="en-US" sz="20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features still available</a:t>
            </a:r>
            <a:endParaRPr lang="en-US" sz="2000" dirty="0"/>
          </a:p>
          <a:p>
            <a:pPr marL="342900" indent="-342900">
              <a:buSzPct val="100000"/>
              <a:buChar char="•"/>
            </a:pPr>
            <a:r>
              <a:rPr lang="en-US" sz="20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tap to turn on or off</a:t>
            </a:r>
            <a:endParaRPr lang="en-US" sz="2000" dirty="0"/>
          </a:p>
        </p:txBody>
      </p:sp>
      <p:sp>
        <p:nvSpPr>
          <p:cNvPr id="7" name="Shape 5"/>
          <p:cNvSpPr/>
          <p:nvPr/>
        </p:nvSpPr>
        <p:spPr>
          <a:xfrm>
            <a:off x="4754880" y="1188720"/>
            <a:ext cx="4114800" cy="3291840"/>
          </a:xfrm>
          <a:prstGeom prst="roundRect">
            <a:avLst/>
          </a:prstGeom>
          <a:solidFill>
            <a:srgbClr val="E8F7F5"/>
          </a:solidFill>
          <a:ln w="25400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4937760" y="137160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Perfect for: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4937760" y="1828800"/>
            <a:ext cx="3749040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9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Seniors living independently</a:t>
            </a:r>
            <a:endParaRPr lang="en-US" sz="1900" dirty="0"/>
          </a:p>
          <a:p>
            <a:pPr marL="342900" indent="-342900">
              <a:buSzPct val="100000"/>
              <a:buChar char="•"/>
            </a:pPr>
            <a:r>
              <a:rPr lang="en-US" sz="19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Anyone managing a medical diet</a:t>
            </a:r>
            <a:endParaRPr lang="en-US" sz="1900" dirty="0"/>
          </a:p>
          <a:p>
            <a:pPr marL="342900" indent="-342900">
              <a:buSzPct val="100000"/>
              <a:buChar char="•"/>
            </a:pPr>
            <a:r>
              <a:rPr lang="en-US" sz="19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Caregivers managing a parent's meals</a:t>
            </a:r>
            <a:endParaRPr lang="en-US" sz="1900" dirty="0"/>
          </a:p>
          <a:p>
            <a:pPr marL="342900" indent="-342900">
              <a:buSzPct val="100000"/>
              <a:buChar char="•"/>
            </a:pPr>
            <a:r>
              <a:rPr lang="en-US" sz="19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Anyone who wants simplicity</a:t>
            </a:r>
            <a:endParaRPr lang="en-US" sz="1900" dirty="0"/>
          </a:p>
        </p:txBody>
      </p:sp>
      <p:sp>
        <p:nvSpPr>
          <p:cNvPr id="10" name="Text 8"/>
          <p:cNvSpPr/>
          <p:nvPr/>
        </p:nvSpPr>
        <p:spPr>
          <a:xfrm>
            <a:off x="365760" y="4663440"/>
            <a:ext cx="8412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setup required — just tap Senior Mode in Settings.</a:t>
            </a:r>
            <a:endParaRPr lang="en-US" sz="17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A1A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1E9E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Medical Dietary Compliance</a:t>
            </a:r>
            <a:endParaRPr lang="en-US" sz="3600" dirty="0"/>
          </a:p>
        </p:txBody>
      </p:sp>
      <p:sp>
        <p:nvSpPr>
          <p:cNvPr id="3" name="Shape 1"/>
          <p:cNvSpPr/>
          <p:nvPr/>
        </p:nvSpPr>
        <p:spPr>
          <a:xfrm>
            <a:off x="457200" y="1005840"/>
            <a:ext cx="8229600" cy="36576"/>
          </a:xfrm>
          <a:prstGeom prst="rect">
            <a:avLst/>
          </a:prstGeom>
          <a:solidFill>
            <a:srgbClr val="1E9E8C"/>
          </a:solidFill>
          <a:ln w="12700">
            <a:solidFill>
              <a:srgbClr val="1E9E8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457200" y="114300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Set it once. The app handles it automatically. Every meal. Every recipe.</a:t>
            </a:r>
            <a:endParaRPr lang="en-US" sz="1900" dirty="0"/>
          </a:p>
        </p:txBody>
      </p:sp>
      <p:sp>
        <p:nvSpPr>
          <p:cNvPr id="5" name="Shape 3"/>
          <p:cNvSpPr/>
          <p:nvPr/>
        </p:nvSpPr>
        <p:spPr>
          <a:xfrm>
            <a:off x="457200" y="1691640"/>
            <a:ext cx="8229600" cy="566928"/>
          </a:xfrm>
          <a:prstGeom prst="rect">
            <a:avLst/>
          </a:prstGeom>
          <a:solidFill>
            <a:srgbClr val="0D2E2A"/>
          </a:solidFill>
          <a:ln w="12700">
            <a:solidFill>
              <a:srgbClr val="1E9E8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594360" y="1764792"/>
            <a:ext cx="292608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E9E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🩺  Diabetic-Friendly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3566160" y="1764792"/>
            <a:ext cx="493776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Brown rice, whole grains, lower glycemic throughout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457200" y="2331720"/>
            <a:ext cx="8229600" cy="566928"/>
          </a:xfrm>
          <a:prstGeom prst="rect">
            <a:avLst/>
          </a:prstGeom>
          <a:solidFill>
            <a:srgbClr val="0D2E2A"/>
          </a:solidFill>
          <a:ln w="12700">
            <a:solidFill>
              <a:srgbClr val="1E9E8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594360" y="2404872"/>
            <a:ext cx="292608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E9E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❤️  Heart-Healthy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3566160" y="2404872"/>
            <a:ext cx="493776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Low sodium, low saturated fat automatically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457200" y="2971800"/>
            <a:ext cx="8229600" cy="566928"/>
          </a:xfrm>
          <a:prstGeom prst="rect">
            <a:avLst/>
          </a:prstGeom>
          <a:solidFill>
            <a:srgbClr val="0D2E2A"/>
          </a:solidFill>
          <a:ln w="12700">
            <a:solidFill>
              <a:srgbClr val="1E9E8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594360" y="3044952"/>
            <a:ext cx="292608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E9E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🧂  Low Sodium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3566160" y="3044952"/>
            <a:ext cx="493776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Reduced salt across every recipe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457200" y="3611880"/>
            <a:ext cx="8229600" cy="566928"/>
          </a:xfrm>
          <a:prstGeom prst="rect">
            <a:avLst/>
          </a:prstGeom>
          <a:solidFill>
            <a:srgbClr val="0D2E2A"/>
          </a:solidFill>
          <a:ln w="12700">
            <a:solidFill>
              <a:srgbClr val="1E9E8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594360" y="3685032"/>
            <a:ext cx="292608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E9E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💊  Renal Diet</a:t>
            </a:r>
            <a:endParaRPr lang="en-US" sz="1700" dirty="0"/>
          </a:p>
        </p:txBody>
      </p:sp>
      <p:sp>
        <p:nvSpPr>
          <p:cNvPr id="16" name="Text 14"/>
          <p:cNvSpPr/>
          <p:nvPr/>
        </p:nvSpPr>
        <p:spPr>
          <a:xfrm>
            <a:off x="3566160" y="3685032"/>
            <a:ext cx="493776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Restricted potassium, phosphorus, sodium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457200" y="4251960"/>
            <a:ext cx="8229600" cy="566928"/>
          </a:xfrm>
          <a:prstGeom prst="rect">
            <a:avLst/>
          </a:prstGeom>
          <a:solidFill>
            <a:srgbClr val="0D2E2A"/>
          </a:solidFill>
          <a:ln w="12700">
            <a:solidFill>
              <a:srgbClr val="1E9E8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594360" y="4325112"/>
            <a:ext cx="292608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E9E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🌿  Anti-Inflammatory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3566160" y="4325112"/>
            <a:ext cx="493776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Whole foods, healthy fats emphasized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457200" y="4663440"/>
            <a:ext cx="8229600" cy="347472"/>
          </a:xfrm>
          <a:prstGeom prst="rect">
            <a:avLst/>
          </a:prstGeom>
          <a:solidFill>
            <a:srgbClr val="1E9E8C"/>
          </a:solidFill>
          <a:ln w="12700">
            <a:solidFill>
              <a:srgbClr val="1E9E8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548640" y="470916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other meal planning app enforces medical dietary compliance at the AI level.</a:t>
            </a:r>
            <a:endParaRPr lang="en-US" sz="1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8F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1E9E8C"/>
          </a:solidFill>
          <a:ln w="12700">
            <a:solidFill>
              <a:srgbClr val="1E9E8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20040" y="274320"/>
            <a:ext cx="8412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800" b="1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Restock Queue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320040" y="960120"/>
            <a:ext cx="8412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1E9E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Never forget what's running low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320040" y="1417320"/>
            <a:ext cx="8412480" cy="36576"/>
          </a:xfrm>
          <a:prstGeom prst="rect">
            <a:avLst/>
          </a:prstGeom>
          <a:solidFill>
            <a:srgbClr val="1E9E8C"/>
          </a:solidFill>
          <a:ln w="12700">
            <a:solidFill>
              <a:srgbClr val="1E9E8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320040" y="1645920"/>
            <a:ext cx="502920" cy="502920"/>
          </a:xfrm>
          <a:prstGeom prst="ellipse">
            <a:avLst/>
          </a:prstGeom>
          <a:solidFill>
            <a:srgbClr val="1E9E8C"/>
          </a:solidFill>
          <a:ln w="12700">
            <a:solidFill>
              <a:srgbClr val="1E9E8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320040" y="1691640"/>
            <a:ext cx="5029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960120" y="1645920"/>
            <a:ext cx="3383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Notice something low</a:t>
            </a:r>
            <a:endParaRPr lang="en-US" sz="1900" dirty="0"/>
          </a:p>
        </p:txBody>
      </p:sp>
      <p:sp>
        <p:nvSpPr>
          <p:cNvPr id="9" name="Text 7"/>
          <p:cNvSpPr/>
          <p:nvPr/>
        </p:nvSpPr>
        <p:spPr>
          <a:xfrm>
            <a:off x="960120" y="2029968"/>
            <a:ext cx="3383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Milk, eggs, bread — anything running out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4617720" y="1645920"/>
            <a:ext cx="502920" cy="502920"/>
          </a:xfrm>
          <a:prstGeom prst="ellipse">
            <a:avLst/>
          </a:prstGeom>
          <a:solidFill>
            <a:srgbClr val="1E9E8C"/>
          </a:solidFill>
          <a:ln w="12700">
            <a:solidFill>
              <a:srgbClr val="1E9E8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617720" y="1691640"/>
            <a:ext cx="5029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5257800" y="1645920"/>
            <a:ext cx="3383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Tap '+ Restock' on that item</a:t>
            </a:r>
            <a:endParaRPr lang="en-US" sz="1900" dirty="0"/>
          </a:p>
        </p:txBody>
      </p:sp>
      <p:sp>
        <p:nvSpPr>
          <p:cNvPr id="13" name="Text 11"/>
          <p:cNvSpPr/>
          <p:nvPr/>
        </p:nvSpPr>
        <p:spPr>
          <a:xfrm>
            <a:off x="5257800" y="2029968"/>
            <a:ext cx="3383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button turns amber — item is queued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320040" y="3200400"/>
            <a:ext cx="502920" cy="502920"/>
          </a:xfrm>
          <a:prstGeom prst="ellipse">
            <a:avLst/>
          </a:prstGeom>
          <a:solidFill>
            <a:srgbClr val="1E9E8C"/>
          </a:solidFill>
          <a:ln w="12700">
            <a:solidFill>
              <a:srgbClr val="1E9E8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320040" y="3246120"/>
            <a:ext cx="5029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2000" dirty="0"/>
          </a:p>
        </p:txBody>
      </p:sp>
      <p:sp>
        <p:nvSpPr>
          <p:cNvPr id="16" name="Text 14"/>
          <p:cNvSpPr/>
          <p:nvPr/>
        </p:nvSpPr>
        <p:spPr>
          <a:xfrm>
            <a:off x="960120" y="3200400"/>
            <a:ext cx="3383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Keep going through your week</a:t>
            </a:r>
            <a:endParaRPr lang="en-US" sz="1900" dirty="0"/>
          </a:p>
        </p:txBody>
      </p:sp>
      <p:sp>
        <p:nvSpPr>
          <p:cNvPr id="17" name="Text 15"/>
          <p:cNvSpPr/>
          <p:nvPr/>
        </p:nvSpPr>
        <p:spPr>
          <a:xfrm>
            <a:off x="960120" y="3584448"/>
            <a:ext cx="3383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Queue as many items as you like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4617720" y="3200400"/>
            <a:ext cx="502920" cy="502920"/>
          </a:xfrm>
          <a:prstGeom prst="ellipse">
            <a:avLst/>
          </a:prstGeom>
          <a:solidFill>
            <a:srgbClr val="1E9E8C"/>
          </a:solidFill>
          <a:ln w="12700">
            <a:solidFill>
              <a:srgbClr val="1E9E8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4617720" y="3246120"/>
            <a:ext cx="5029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2000" dirty="0"/>
          </a:p>
        </p:txBody>
      </p:sp>
      <p:sp>
        <p:nvSpPr>
          <p:cNvPr id="20" name="Text 18"/>
          <p:cNvSpPr/>
          <p:nvPr/>
        </p:nvSpPr>
        <p:spPr>
          <a:xfrm>
            <a:off x="5257800" y="3200400"/>
            <a:ext cx="3383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Tap '+ Restock' on Shopping List</a:t>
            </a:r>
            <a:endParaRPr lang="en-US" sz="1900" dirty="0"/>
          </a:p>
        </p:txBody>
      </p:sp>
      <p:sp>
        <p:nvSpPr>
          <p:cNvPr id="21" name="Text 19"/>
          <p:cNvSpPr/>
          <p:nvPr/>
        </p:nvSpPr>
        <p:spPr>
          <a:xfrm>
            <a:off x="5257800" y="3584448"/>
            <a:ext cx="3383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queued items added in one tap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320040" y="4617720"/>
            <a:ext cx="8412480" cy="384048"/>
          </a:xfrm>
          <a:prstGeom prst="rect">
            <a:avLst/>
          </a:prstGeom>
          <a:solidFill>
            <a:srgbClr val="E8F7F5"/>
          </a:solidFill>
          <a:ln w="12700">
            <a:solidFill>
              <a:srgbClr val="1E9E8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502920" y="466344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Great for caregivers — check the fridge, queue what's low, send the shopping list.</a:t>
            </a:r>
            <a:endParaRPr lang="en-US" sz="17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A1A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1E9E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Email the Shopping List</a:t>
            </a:r>
            <a:endParaRPr lang="en-US" sz="3600" dirty="0"/>
          </a:p>
        </p:txBody>
      </p:sp>
      <p:sp>
        <p:nvSpPr>
          <p:cNvPr id="3" name="Shape 1"/>
          <p:cNvSpPr/>
          <p:nvPr/>
        </p:nvSpPr>
        <p:spPr>
          <a:xfrm>
            <a:off x="457200" y="1005840"/>
            <a:ext cx="8229600" cy="36576"/>
          </a:xfrm>
          <a:prstGeom prst="rect">
            <a:avLst/>
          </a:prstGeom>
          <a:solidFill>
            <a:srgbClr val="1E9E8C"/>
          </a:solidFill>
          <a:ln w="12700">
            <a:solidFill>
              <a:srgbClr val="1E9E8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457200" y="114300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tap sends the full list to your spouse, caregiver, or family member.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548640" y="1828800"/>
            <a:ext cx="1828800" cy="1280160"/>
          </a:xfrm>
          <a:prstGeom prst="roundRect">
            <a:avLst/>
          </a:prstGeom>
          <a:solidFill>
            <a:srgbClr val="0D7A6E"/>
          </a:solidFill>
          <a:ln w="25400">
            <a:solidFill>
              <a:srgbClr val="1E9E8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548640" y="1920240"/>
            <a:ext cx="1828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Generate</a:t>
            </a:r>
            <a:endParaRPr lang="en-US" sz="1700" dirty="0"/>
          </a:p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Meal Plan</a:t>
            </a:r>
            <a:endParaRPr lang="en-US" sz="1700" dirty="0"/>
          </a:p>
        </p:txBody>
      </p:sp>
      <p:sp>
        <p:nvSpPr>
          <p:cNvPr id="7" name="Shape 5"/>
          <p:cNvSpPr/>
          <p:nvPr/>
        </p:nvSpPr>
        <p:spPr>
          <a:xfrm>
            <a:off x="2377440" y="2468880"/>
            <a:ext cx="228600" cy="0"/>
          </a:xfrm>
          <a:prstGeom prst="line">
            <a:avLst/>
          </a:prstGeom>
          <a:noFill/>
          <a:ln w="38100">
            <a:solidFill>
              <a:srgbClr val="1E9E8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2377440" y="2286000"/>
            <a:ext cx="228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1E9E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2000" dirty="0"/>
          </a:p>
        </p:txBody>
      </p:sp>
      <p:sp>
        <p:nvSpPr>
          <p:cNvPr id="9" name="Shape 7"/>
          <p:cNvSpPr/>
          <p:nvPr/>
        </p:nvSpPr>
        <p:spPr>
          <a:xfrm>
            <a:off x="2606040" y="1828800"/>
            <a:ext cx="1828800" cy="1280160"/>
          </a:xfrm>
          <a:prstGeom prst="roundRect">
            <a:avLst/>
          </a:prstGeom>
          <a:solidFill>
            <a:srgbClr val="0D7A6E"/>
          </a:solidFill>
          <a:ln w="25400">
            <a:solidFill>
              <a:srgbClr val="1E9E8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2606040" y="1920240"/>
            <a:ext cx="1828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Shopping</a:t>
            </a:r>
            <a:endParaRPr lang="en-US" sz="1700" dirty="0"/>
          </a:p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List Ready</a:t>
            </a:r>
            <a:endParaRPr lang="en-US" sz="1700" dirty="0"/>
          </a:p>
        </p:txBody>
      </p:sp>
      <p:sp>
        <p:nvSpPr>
          <p:cNvPr id="11" name="Shape 9"/>
          <p:cNvSpPr/>
          <p:nvPr/>
        </p:nvSpPr>
        <p:spPr>
          <a:xfrm>
            <a:off x="4434840" y="2468880"/>
            <a:ext cx="228600" cy="0"/>
          </a:xfrm>
          <a:prstGeom prst="line">
            <a:avLst/>
          </a:prstGeom>
          <a:noFill/>
          <a:ln w="38100">
            <a:solidFill>
              <a:srgbClr val="1E9E8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434840" y="2286000"/>
            <a:ext cx="228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1E9E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2000" dirty="0"/>
          </a:p>
        </p:txBody>
      </p:sp>
      <p:sp>
        <p:nvSpPr>
          <p:cNvPr id="13" name="Shape 11"/>
          <p:cNvSpPr/>
          <p:nvPr/>
        </p:nvSpPr>
        <p:spPr>
          <a:xfrm>
            <a:off x="4663440" y="1828800"/>
            <a:ext cx="1828800" cy="1280160"/>
          </a:xfrm>
          <a:prstGeom prst="roundRect">
            <a:avLst/>
          </a:prstGeom>
          <a:solidFill>
            <a:srgbClr val="0D7A6E"/>
          </a:solidFill>
          <a:ln w="25400">
            <a:solidFill>
              <a:srgbClr val="1E9E8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4663440" y="1920240"/>
            <a:ext cx="1828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Tap Email</a:t>
            </a:r>
            <a:endParaRPr lang="en-US" sz="1700" dirty="0"/>
          </a:p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[Name]</a:t>
            </a:r>
            <a:endParaRPr lang="en-US" sz="1700" dirty="0"/>
          </a:p>
        </p:txBody>
      </p:sp>
      <p:sp>
        <p:nvSpPr>
          <p:cNvPr id="15" name="Shape 13"/>
          <p:cNvSpPr/>
          <p:nvPr/>
        </p:nvSpPr>
        <p:spPr>
          <a:xfrm>
            <a:off x="6492240" y="2468880"/>
            <a:ext cx="228600" cy="0"/>
          </a:xfrm>
          <a:prstGeom prst="line">
            <a:avLst/>
          </a:prstGeom>
          <a:noFill/>
          <a:ln w="38100">
            <a:solidFill>
              <a:srgbClr val="1E9E8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6492240" y="2286000"/>
            <a:ext cx="228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1E9E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2000" dirty="0"/>
          </a:p>
        </p:txBody>
      </p:sp>
      <p:sp>
        <p:nvSpPr>
          <p:cNvPr id="17" name="Shape 15"/>
          <p:cNvSpPr/>
          <p:nvPr/>
        </p:nvSpPr>
        <p:spPr>
          <a:xfrm>
            <a:off x="6720840" y="1828800"/>
            <a:ext cx="1828800" cy="1280160"/>
          </a:xfrm>
          <a:prstGeom prst="roundRect">
            <a:avLst/>
          </a:prstGeom>
          <a:solidFill>
            <a:srgbClr val="0D7A6E"/>
          </a:solidFill>
          <a:ln w="25400">
            <a:solidFill>
              <a:srgbClr val="1E9E8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6720840" y="1920240"/>
            <a:ext cx="1828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List Sent</a:t>
            </a:r>
            <a:endParaRPr lang="en-US" sz="1700" dirty="0"/>
          </a:p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Instantly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457200" y="333756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list is grouped by category: Produce, Meat, Dairy, Pantry, Frozen.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457200" y="374904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E8F7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Whoever's at the store moves through sections efficiently — no backtracking.</a:t>
            </a:r>
            <a:endParaRPr lang="en-US" sz="1800" dirty="0"/>
          </a:p>
        </p:txBody>
      </p:sp>
      <p:sp>
        <p:nvSpPr>
          <p:cNvPr id="21" name="Shape 19"/>
          <p:cNvSpPr/>
          <p:nvPr/>
        </p:nvSpPr>
        <p:spPr>
          <a:xfrm>
            <a:off x="457200" y="4297680"/>
            <a:ext cx="8229600" cy="640080"/>
          </a:xfrm>
          <a:prstGeom prst="rect">
            <a:avLst/>
          </a:prstGeom>
          <a:solidFill>
            <a:srgbClr val="1E9E8C"/>
          </a:solidFill>
          <a:ln w="12700">
            <a:solidFill>
              <a:srgbClr val="1E9E8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548640" y="4407408"/>
            <a:ext cx="804672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Set up once in Settings → Shopping Partner. That's it.</a:t>
            </a:r>
            <a:endParaRPr lang="en-US" sz="2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8F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20040" y="274320"/>
            <a:ext cx="8412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Set Up —  Under 8 Minutes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320040" y="1005840"/>
            <a:ext cx="8412480" cy="36576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320040" y="1234440"/>
            <a:ext cx="411480" cy="411480"/>
          </a:xfrm>
          <a:prstGeom prst="ellipse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320040" y="1252728"/>
            <a:ext cx="411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822960" y="1188720"/>
            <a:ext cx="3657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Senior Mode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822960" y="1536192"/>
            <a:ext cx="365760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Toggle on — instant large text, simplified view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320040" y="2167128"/>
            <a:ext cx="411480" cy="411480"/>
          </a:xfrm>
          <a:prstGeom prst="ellipse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320040" y="2185416"/>
            <a:ext cx="411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822960" y="2121408"/>
            <a:ext cx="3657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Inventory Scan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822960" y="2468880"/>
            <a:ext cx="365760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Point camera at a grocery receipt — items appear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320040" y="3099816"/>
            <a:ext cx="411480" cy="411480"/>
          </a:xfrm>
          <a:prstGeom prst="ellipse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320040" y="3118104"/>
            <a:ext cx="411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822960" y="3054096"/>
            <a:ext cx="3657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Restock Queue</a:t>
            </a:r>
            <a:endParaRPr lang="en-US" sz="1700" dirty="0"/>
          </a:p>
        </p:txBody>
      </p:sp>
      <p:sp>
        <p:nvSpPr>
          <p:cNvPr id="16" name="Text 14"/>
          <p:cNvSpPr/>
          <p:nvPr/>
        </p:nvSpPr>
        <p:spPr>
          <a:xfrm>
            <a:off x="822960" y="3401568"/>
            <a:ext cx="365760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Tap '+ Restock' on two low items to show queuing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320040" y="4032504"/>
            <a:ext cx="411480" cy="411480"/>
          </a:xfrm>
          <a:prstGeom prst="ellipse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320040" y="4050792"/>
            <a:ext cx="411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822960" y="3986784"/>
            <a:ext cx="3657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7-Day Meal Plan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822960" y="4334256"/>
            <a:ext cx="365760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Generate a week of dinners in 15 seconds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4754880" y="1234440"/>
            <a:ext cx="411480" cy="411480"/>
          </a:xfrm>
          <a:prstGeom prst="ellipse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4754880" y="1252728"/>
            <a:ext cx="411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700" dirty="0"/>
          </a:p>
        </p:txBody>
      </p:sp>
      <p:sp>
        <p:nvSpPr>
          <p:cNvPr id="23" name="Text 21"/>
          <p:cNvSpPr/>
          <p:nvPr/>
        </p:nvSpPr>
        <p:spPr>
          <a:xfrm>
            <a:off x="5257800" y="1188720"/>
            <a:ext cx="3657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Busy Night</a:t>
            </a:r>
            <a:endParaRPr lang="en-US" sz="1700" dirty="0"/>
          </a:p>
        </p:txBody>
      </p:sp>
      <p:sp>
        <p:nvSpPr>
          <p:cNvPr id="24" name="Text 22"/>
          <p:cNvSpPr/>
          <p:nvPr/>
        </p:nvSpPr>
        <p:spPr>
          <a:xfrm>
            <a:off x="5257800" y="1536192"/>
            <a:ext cx="365760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Flag one evening — quick meal assigned automatically</a:t>
            </a:r>
            <a:endParaRPr lang="en-US" sz="1400" dirty="0"/>
          </a:p>
        </p:txBody>
      </p:sp>
      <p:sp>
        <p:nvSpPr>
          <p:cNvPr id="25" name="Shape 23"/>
          <p:cNvSpPr/>
          <p:nvPr/>
        </p:nvSpPr>
        <p:spPr>
          <a:xfrm>
            <a:off x="4754880" y="2167128"/>
            <a:ext cx="411480" cy="411480"/>
          </a:xfrm>
          <a:prstGeom prst="ellipse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4754880" y="2185416"/>
            <a:ext cx="411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700" dirty="0"/>
          </a:p>
        </p:txBody>
      </p:sp>
      <p:sp>
        <p:nvSpPr>
          <p:cNvPr id="27" name="Text 25"/>
          <p:cNvSpPr/>
          <p:nvPr/>
        </p:nvSpPr>
        <p:spPr>
          <a:xfrm>
            <a:off x="5257800" y="2121408"/>
            <a:ext cx="3657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Google Calendar</a:t>
            </a:r>
            <a:endParaRPr lang="en-US" sz="1700" dirty="0"/>
          </a:p>
        </p:txBody>
      </p:sp>
      <p:sp>
        <p:nvSpPr>
          <p:cNvPr id="28" name="Text 26"/>
          <p:cNvSpPr/>
          <p:nvPr/>
        </p:nvSpPr>
        <p:spPr>
          <a:xfrm>
            <a:off x="5257800" y="2468880"/>
            <a:ext cx="365760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Push the meal plan — dinners appear on calendar</a:t>
            </a:r>
            <a:endParaRPr lang="en-US" sz="1400" dirty="0"/>
          </a:p>
        </p:txBody>
      </p:sp>
      <p:sp>
        <p:nvSpPr>
          <p:cNvPr id="29" name="Shape 27"/>
          <p:cNvSpPr/>
          <p:nvPr/>
        </p:nvSpPr>
        <p:spPr>
          <a:xfrm>
            <a:off x="4754880" y="3099816"/>
            <a:ext cx="411480" cy="411480"/>
          </a:xfrm>
          <a:prstGeom prst="ellipse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Text 28"/>
          <p:cNvSpPr/>
          <p:nvPr/>
        </p:nvSpPr>
        <p:spPr>
          <a:xfrm>
            <a:off x="4754880" y="3118104"/>
            <a:ext cx="411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1700" dirty="0"/>
          </a:p>
        </p:txBody>
      </p:sp>
      <p:sp>
        <p:nvSpPr>
          <p:cNvPr id="31" name="Text 29"/>
          <p:cNvSpPr/>
          <p:nvPr/>
        </p:nvSpPr>
        <p:spPr>
          <a:xfrm>
            <a:off x="5257800" y="3054096"/>
            <a:ext cx="3657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Email List</a:t>
            </a:r>
            <a:endParaRPr lang="en-US" sz="1700" dirty="0"/>
          </a:p>
        </p:txBody>
      </p:sp>
      <p:sp>
        <p:nvSpPr>
          <p:cNvPr id="32" name="Text 30"/>
          <p:cNvSpPr/>
          <p:nvPr/>
        </p:nvSpPr>
        <p:spPr>
          <a:xfrm>
            <a:off x="5257800" y="3401568"/>
            <a:ext cx="365760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Tap 'Email to [Name]' — categorized list sent</a:t>
            </a:r>
            <a:endParaRPr lang="en-US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A1A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E9E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Simple Pricing. 30-Day Free Trial.</a:t>
            </a:r>
            <a:endParaRPr lang="en-US" sz="3400" dirty="0"/>
          </a:p>
        </p:txBody>
      </p:sp>
      <p:sp>
        <p:nvSpPr>
          <p:cNvPr id="3" name="Shape 1"/>
          <p:cNvSpPr/>
          <p:nvPr/>
        </p:nvSpPr>
        <p:spPr>
          <a:xfrm>
            <a:off x="457200" y="1005840"/>
            <a:ext cx="8229600" cy="36576"/>
          </a:xfrm>
          <a:prstGeom prst="rect">
            <a:avLst/>
          </a:prstGeom>
          <a:solidFill>
            <a:srgbClr val="1E9E8C"/>
          </a:solidFill>
          <a:ln w="12700">
            <a:solidFill>
              <a:srgbClr val="1E9E8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457200" y="114300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credit card required to start. No commitment.</a:t>
            </a:r>
            <a:endParaRPr lang="en-US" sz="1900" dirty="0"/>
          </a:p>
        </p:txBody>
      </p:sp>
      <p:sp>
        <p:nvSpPr>
          <p:cNvPr id="5" name="Shape 3"/>
          <p:cNvSpPr/>
          <p:nvPr/>
        </p:nvSpPr>
        <p:spPr>
          <a:xfrm>
            <a:off x="274320" y="1691640"/>
            <a:ext cx="1965960" cy="3017520"/>
          </a:xfrm>
          <a:prstGeom prst="roundRect">
            <a:avLst/>
          </a:prstGeom>
          <a:solidFill>
            <a:srgbClr val="0D2E2A"/>
          </a:solidFill>
          <a:ln w="12700">
            <a:solidFill>
              <a:srgbClr val="1E9E8C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274320" y="1920240"/>
            <a:ext cx="1965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Free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274320" y="2423160"/>
            <a:ext cx="19659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1E9E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Free</a:t>
            </a:r>
          </a:p>
          <a:p>
            <a:pPr marL="0" indent="0" algn="ctr">
              <a:buNone/>
            </a:pPr>
            <a:r>
              <a:rPr lang="en-US" sz="1700" b="1" dirty="0">
                <a:solidFill>
                  <a:srgbClr val="1E9E8C"/>
                </a:solidFill>
                <a:latin typeface="Arial" pitchFamily="34" charset="0"/>
                <a:cs typeface="Arial" pitchFamily="34" charset="-120"/>
              </a:rPr>
              <a:t>30 Days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365760" y="3154680"/>
            <a:ext cx="17830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3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 recipes/day, 3-day plan, scanning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2423160" y="1691640"/>
            <a:ext cx="1965960" cy="3017520"/>
          </a:xfrm>
          <a:prstGeom prst="roundRect">
            <a:avLst/>
          </a:prstGeom>
          <a:solidFill>
            <a:srgbClr val="1E9E8C"/>
          </a:solidFill>
          <a:ln w="381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2423160" y="173736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BEST FOR SENIORS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2423160" y="2057400"/>
            <a:ext cx="1965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Solo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2423160" y="2514600"/>
            <a:ext cx="19659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$7.99/mo</a:t>
            </a:r>
            <a:endParaRPr lang="en-US" sz="2000" dirty="0"/>
          </a:p>
          <a:p>
            <a:pPr marL="0" indent="0" algn="ctr">
              <a:buNone/>
            </a:pPr>
            <a:r>
              <a:rPr lang="en-US" sz="2000" b="1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$79.90/yr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2514600" y="3246120"/>
            <a:ext cx="17830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Full features — built for seniors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7-day plans, calendar, full scanning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4572000" y="1691640"/>
            <a:ext cx="1965960" cy="3017520"/>
          </a:xfrm>
          <a:prstGeom prst="roundRect">
            <a:avLst/>
          </a:prstGeom>
          <a:solidFill>
            <a:srgbClr val="0D2E2A"/>
          </a:solidFill>
          <a:ln w="12700">
            <a:solidFill>
              <a:srgbClr val="1E9E8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4572000" y="1920240"/>
            <a:ext cx="1965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Family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4572000" y="2423160"/>
            <a:ext cx="19659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1E9E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$12.99/</a:t>
            </a:r>
            <a:r>
              <a:rPr lang="en-US" sz="1700" b="1" dirty="0" err="1">
                <a:solidFill>
                  <a:srgbClr val="1E9E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</a:t>
            </a:r>
            <a:endParaRPr lang="en-US" sz="1700" b="1" dirty="0">
              <a:solidFill>
                <a:srgbClr val="1E9E8C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ctr">
              <a:buNone/>
            </a:pPr>
            <a:r>
              <a:rPr lang="en-US" sz="1700" b="1" dirty="0">
                <a:solidFill>
                  <a:srgbClr val="1E9E8C"/>
                </a:solidFill>
                <a:latin typeface="Arial" pitchFamily="34" charset="0"/>
                <a:cs typeface="Arial" pitchFamily="34" charset="-120"/>
              </a:rPr>
              <a:t>129.90/yr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4663440" y="3154680"/>
            <a:ext cx="17830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3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Up to 3 family profiles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features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6720840" y="1691640"/>
            <a:ext cx="1965960" cy="3017520"/>
          </a:xfrm>
          <a:prstGeom prst="roundRect">
            <a:avLst/>
          </a:prstGeom>
          <a:solidFill>
            <a:srgbClr val="0D2E2A"/>
          </a:solidFill>
          <a:ln w="12700">
            <a:solidFill>
              <a:srgbClr val="1E9E8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6720840" y="1920240"/>
            <a:ext cx="1965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Medical+</a:t>
            </a:r>
            <a:endParaRPr lang="en-US" sz="2200" dirty="0"/>
          </a:p>
        </p:txBody>
      </p:sp>
      <p:sp>
        <p:nvSpPr>
          <p:cNvPr id="20" name="Text 18"/>
          <p:cNvSpPr/>
          <p:nvPr/>
        </p:nvSpPr>
        <p:spPr>
          <a:xfrm>
            <a:off x="6720840" y="2423160"/>
            <a:ext cx="19659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1E9E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$19.99/</a:t>
            </a:r>
            <a:r>
              <a:rPr lang="en-US" sz="1700" b="1" dirty="0" err="1">
                <a:solidFill>
                  <a:srgbClr val="1E9E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</a:t>
            </a:r>
            <a:endParaRPr lang="en-US" sz="1700" b="1" dirty="0">
              <a:solidFill>
                <a:srgbClr val="1E9E8C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ctr">
              <a:buNone/>
            </a:pPr>
            <a:r>
              <a:rPr lang="en-US" sz="1700" b="1" dirty="0">
                <a:solidFill>
                  <a:srgbClr val="1E9E8C"/>
                </a:solidFill>
                <a:latin typeface="Arial" pitchFamily="34" charset="0"/>
                <a:cs typeface="Arial" pitchFamily="34" charset="-120"/>
              </a:rPr>
              <a:t>$199.90/yr</a:t>
            </a:r>
            <a:endParaRPr lang="en-US" sz="1700" dirty="0"/>
          </a:p>
        </p:txBody>
      </p:sp>
      <p:sp>
        <p:nvSpPr>
          <p:cNvPr id="21" name="Text 19"/>
          <p:cNvSpPr/>
          <p:nvPr/>
        </p:nvSpPr>
        <p:spPr>
          <a:xfrm>
            <a:off x="6812280" y="3154680"/>
            <a:ext cx="17830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3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AI-enforced medical dietary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compliance — diabetic, cardiac, renal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457200" y="4663440"/>
            <a:ext cx="8229600" cy="347472"/>
          </a:xfrm>
          <a:prstGeom prst="rect">
            <a:avLst/>
          </a:prstGeom>
          <a:solidFill>
            <a:srgbClr val="0D2E2A"/>
          </a:solidFill>
          <a:ln w="12700">
            <a:solidFill>
              <a:srgbClr val="1E9E8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548640" y="470916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1E9E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paid tiers start with a 30-day free trial  •  No credit card required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873</Words>
  <Application>Microsoft Office PowerPoint</Application>
  <PresentationFormat>On-screen Show (16:9)</PresentationFormat>
  <Paragraphs>172</Paragraphs>
  <Slides>12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Smart Kitchen — Senior Resource Day Presentation</dc:title>
  <dc:subject>PptxGenJS Presentation</dc:subject>
  <dc:creator>Rick Rinehart</dc:creator>
  <cp:lastModifiedBy>Richard Rinehart</cp:lastModifiedBy>
  <cp:revision>5</cp:revision>
  <dcterms:created xsi:type="dcterms:W3CDTF">2026-04-30T16:16:28Z</dcterms:created>
  <dcterms:modified xsi:type="dcterms:W3CDTF">2026-05-27T17:33:17Z</dcterms:modified>
</cp:coreProperties>
</file>